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0160000" cy="15455900"/>
  <p:notesSz cx="6858000" cy="9144000"/>
  <p:embeddedFontLst>
    <p:embeddedFont>
      <p:font typeface="Calibri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692" y="-138"/>
      </p:cViewPr>
      <p:guideLst>
        <p:guide orient="horz" pos="4868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801350"/>
            <a:ext cx="8636000" cy="331300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758343"/>
            <a:ext cx="7112000" cy="39498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E0AA8-D828-4A33-BCB3-4976A4272A57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3CF2-B97C-4D2E-A86C-A2C5D6650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151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E0AA8-D828-4A33-BCB3-4976A4272A57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3CF2-B97C-4D2E-A86C-A2C5D6650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547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618956"/>
            <a:ext cx="2286000" cy="131876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618956"/>
            <a:ext cx="6688667" cy="1318760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E0AA8-D828-4A33-BCB3-4976A4272A57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3CF2-B97C-4D2E-A86C-A2C5D6650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80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E0AA8-D828-4A33-BCB3-4976A4272A57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3CF2-B97C-4D2E-A86C-A2C5D6650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76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9931850"/>
            <a:ext cx="8636000" cy="30697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6550871"/>
            <a:ext cx="8636000" cy="338097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E0AA8-D828-4A33-BCB3-4976A4272A57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3CF2-B97C-4D2E-A86C-A2C5D6650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178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3606380"/>
            <a:ext cx="4487333" cy="102001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3606380"/>
            <a:ext cx="4487333" cy="102001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E0AA8-D828-4A33-BCB3-4976A4272A57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3CF2-B97C-4D2E-A86C-A2C5D6650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939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3459690"/>
            <a:ext cx="4489098" cy="14418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4901524"/>
            <a:ext cx="4489098" cy="890503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3459690"/>
            <a:ext cx="4490861" cy="14418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4901524"/>
            <a:ext cx="4490861" cy="890503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E0AA8-D828-4A33-BCB3-4976A4272A57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3CF2-B97C-4D2E-A86C-A2C5D6650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437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E0AA8-D828-4A33-BCB3-4976A4272A57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3CF2-B97C-4D2E-A86C-A2C5D6650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8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E0AA8-D828-4A33-BCB3-4976A4272A57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3CF2-B97C-4D2E-A86C-A2C5D6650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503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15374"/>
            <a:ext cx="3342570" cy="26189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615377"/>
            <a:ext cx="5679722" cy="1319118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3234294"/>
            <a:ext cx="3342570" cy="1057226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E0AA8-D828-4A33-BCB3-4976A4272A57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3CF2-B97C-4D2E-A86C-A2C5D6650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19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10819130"/>
            <a:ext cx="6096000" cy="127726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1381013"/>
            <a:ext cx="6096000" cy="92735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12096390"/>
            <a:ext cx="6096000" cy="18139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E0AA8-D828-4A33-BCB3-4976A4272A57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A3CF2-B97C-4D2E-A86C-A2C5D6650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255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618953"/>
            <a:ext cx="9144000" cy="25759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3606380"/>
            <a:ext cx="9144000" cy="10200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14325333"/>
            <a:ext cx="2370667" cy="8228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E0AA8-D828-4A33-BCB3-4976A4272A57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14325333"/>
            <a:ext cx="3217333" cy="8228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14325333"/>
            <a:ext cx="2370667" cy="8228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A3CF2-B97C-4D2E-A86C-A2C5D6650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194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ley.com/WileyCDA/Section/id-404422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wiley.com/WileyCDA/Section/id-404422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3500"/>
            <a:ext cx="107950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Chapter 10 - 12</a:t>
            </a:r>
          </a:p>
          <a:p>
            <a:pPr algn="ctr"/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UNLOCKING the full meaning of texts.</a:t>
            </a:r>
            <a:endParaRPr lang="en-US" sz="2700">
              <a:solidFill>
                <a:srgbClr val="8B0000"/>
              </a:solidFill>
              <a:latin typeface="Comic Sans MS - 36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81600" y="5969000"/>
            <a:ext cx="508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pg. 266 paraphrasing Mark Twain, </a:t>
            </a:r>
            <a:endParaRPr lang="en-US">
              <a:solidFill>
                <a:srgbClr val="8B0000"/>
              </a:solidFill>
              <a:latin typeface="Comic Sans MS - 2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43200" y="2374900"/>
            <a:ext cx="7239000" cy="133882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" ...the student who does not read words correctly has little advantage over the student who cannot read them correctly."</a:t>
            </a:r>
            <a:endParaRPr lang="en-US" sz="2700">
              <a:solidFill>
                <a:srgbClr val="8B0000"/>
              </a:solidFill>
              <a:latin typeface="Comic Sans MS - 36"/>
            </a:endParaRPr>
          </a:p>
        </p:txBody>
      </p:sp>
    </p:spTree>
    <p:extLst>
      <p:ext uri="{BB962C8B-B14F-4D97-AF65-F5344CB8AC3E}">
        <p14:creationId xmlns:p14="http://schemas.microsoft.com/office/powerpoint/2010/main" val="409210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" y="1231900"/>
            <a:ext cx="62484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b="1" smtClean="0">
                <a:solidFill>
                  <a:srgbClr val="8B0000"/>
                </a:solidFill>
                <a:latin typeface="Comic Sans MS - 24"/>
              </a:rPr>
              <a:t>Random readers</a:t>
            </a:r>
            <a:r>
              <a:rPr lang="en-US" smtClean="0">
                <a:solidFill>
                  <a:srgbClr val="8B0000"/>
                </a:solidFill>
                <a:latin typeface="Comic Sans MS - 24"/>
              </a:rPr>
              <a:t>: students stay on track</a:t>
            </a:r>
            <a:endParaRPr lang="en-US">
              <a:solidFill>
                <a:srgbClr val="8B0000"/>
              </a:solidFill>
              <a:latin typeface="Comic Sans MS - 2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49500" y="266700"/>
            <a:ext cx="528320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2700" smtClean="0">
                <a:solidFill>
                  <a:srgbClr val="FF5706"/>
                </a:solidFill>
                <a:latin typeface="Comic Sans MS - 36"/>
              </a:rPr>
              <a:t>A</a:t>
            </a:r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 </a:t>
            </a:r>
            <a:r>
              <a:rPr lang="en-US" sz="2700" smtClean="0">
                <a:solidFill>
                  <a:srgbClr val="804000"/>
                </a:solidFill>
                <a:latin typeface="Comic Sans MS - 36"/>
              </a:rPr>
              <a:t>F</a:t>
            </a:r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 </a:t>
            </a:r>
            <a:r>
              <a:rPr lang="en-US" sz="2700" smtClean="0">
                <a:solidFill>
                  <a:srgbClr val="E4CA30"/>
                </a:solidFill>
                <a:latin typeface="Comic Sans MS - 36"/>
              </a:rPr>
              <a:t>L</a:t>
            </a:r>
            <a:r>
              <a:rPr lang="en-US" sz="2700" smtClean="0">
                <a:solidFill>
                  <a:srgbClr val="0000FF"/>
                </a:solidFill>
                <a:latin typeface="Comic Sans MS - 36"/>
              </a:rPr>
              <a:t> </a:t>
            </a:r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: </a:t>
            </a:r>
            <a:r>
              <a:rPr lang="en-US" sz="2700" b="1" u="sng" smtClean="0">
                <a:solidFill>
                  <a:srgbClr val="E4CA30"/>
                </a:solidFill>
                <a:latin typeface="Comic Sans MS - 36"/>
              </a:rPr>
              <a:t>LEVERAGE</a:t>
            </a:r>
            <a:endParaRPr lang="en-US" sz="2700" b="1" u="sng">
              <a:solidFill>
                <a:srgbClr val="E4CA30"/>
              </a:solidFill>
              <a:latin typeface="Comic Sans MS - 36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483600" y="6495288"/>
            <a:ext cx="1574800" cy="930442"/>
            <a:chOff x="8483600" y="6495288"/>
            <a:chExt cx="1574800" cy="930442"/>
          </a:xfrm>
        </p:grpSpPr>
        <p:sp>
          <p:nvSpPr>
            <p:cNvPr id="4" name="TextBox 3">
              <a:hlinkClick r:id="rId3" action="ppaction://hlinksldjump"/>
            </p:cNvPr>
            <p:cNvSpPr txBox="1"/>
            <p:nvPr/>
          </p:nvSpPr>
          <p:spPr>
            <a:xfrm>
              <a:off x="8483600" y="6502400"/>
              <a:ext cx="1574800" cy="92333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US" sz="2700" smtClean="0">
                  <a:solidFill>
                    <a:srgbClr val="8B0000"/>
                  </a:solidFill>
                  <a:latin typeface="Comic Sans MS - 36"/>
                </a:rPr>
                <a:t>Back to</a:t>
              </a:r>
            </a:p>
            <a:p>
              <a:pPr algn="ctr"/>
              <a:r>
                <a:rPr lang="en-US" sz="2700" smtClean="0">
                  <a:solidFill>
                    <a:srgbClr val="8B0000"/>
                  </a:solidFill>
                  <a:latin typeface="Comic Sans MS - 36"/>
                </a:rPr>
                <a:t>AFL</a:t>
              </a:r>
              <a:endParaRPr lang="en-US" sz="2700">
                <a:solidFill>
                  <a:srgbClr val="8B0000"/>
                </a:solidFill>
                <a:latin typeface="Comic Sans MS - 36"/>
              </a:endParaRPr>
            </a:p>
          </p:txBody>
        </p:sp>
        <p:sp>
          <p:nvSpPr>
            <p:cNvPr id="5" name="Freeform 4">
              <a:hlinkClick r:id="rId3" action="ppaction://hlinksldjump"/>
            </p:cNvPr>
            <p:cNvSpPr/>
            <p:nvPr/>
          </p:nvSpPr>
          <p:spPr>
            <a:xfrm>
              <a:off x="8694420" y="6495288"/>
              <a:ext cx="1116585" cy="828422"/>
            </a:xfrm>
            <a:custGeom>
              <a:avLst/>
              <a:gdLst/>
              <a:ahLst/>
              <a:cxnLst/>
              <a:rect l="0" t="0" r="0" b="0"/>
              <a:pathLst>
                <a:path w="1116585" h="828422">
                  <a:moveTo>
                    <a:pt x="0" y="0"/>
                  </a:moveTo>
                  <a:lnTo>
                    <a:pt x="1116584" y="0"/>
                  </a:lnTo>
                  <a:lnTo>
                    <a:pt x="1116584" y="828421"/>
                  </a:lnTo>
                  <a:lnTo>
                    <a:pt x="0" y="82842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FFF4E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92100" y="2133600"/>
            <a:ext cx="97028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b="1" smtClean="0">
                <a:solidFill>
                  <a:srgbClr val="8B0000"/>
                </a:solidFill>
                <a:latin typeface="Comic Sans MS - 24"/>
              </a:rPr>
              <a:t>Durations:</a:t>
            </a:r>
            <a:r>
              <a:rPr lang="en-US" smtClean="0">
                <a:solidFill>
                  <a:srgbClr val="8B0000"/>
                </a:solidFill>
                <a:latin typeface="Comic Sans MS - 24"/>
              </a:rPr>
              <a:t> unpredictable ; struggling readers don't get the same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		    quantity to read</a:t>
            </a:r>
            <a:endParaRPr lang="en-US">
              <a:solidFill>
                <a:srgbClr val="8B0000"/>
              </a:solidFill>
              <a:latin typeface="Comic Sans MS - 2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0100" y="3251200"/>
            <a:ext cx="9398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b="1" smtClean="0">
                <a:solidFill>
                  <a:srgbClr val="8B0000"/>
                </a:solidFill>
                <a:latin typeface="Comic Sans MS - 24"/>
              </a:rPr>
              <a:t>Bridging</a:t>
            </a:r>
            <a:r>
              <a:rPr lang="en-US" smtClean="0">
                <a:solidFill>
                  <a:srgbClr val="8B0000"/>
                </a:solidFill>
                <a:latin typeface="Comic Sans MS - 24"/>
              </a:rPr>
              <a:t>: short teacher read alouds, placeholders for discourse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               </a:t>
            </a:r>
            <a:endParaRPr lang="en-US">
              <a:solidFill>
                <a:srgbClr val="8B0000"/>
              </a:solidFill>
              <a:latin typeface="Comic Sans MS - 2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3500" y="3975100"/>
            <a:ext cx="86106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b="1" smtClean="0">
                <a:solidFill>
                  <a:srgbClr val="8B0000"/>
                </a:solidFill>
                <a:latin typeface="Comic Sans MS - 24"/>
              </a:rPr>
              <a:t>Oral Cloze</a:t>
            </a:r>
            <a:r>
              <a:rPr lang="en-US" smtClean="0">
                <a:solidFill>
                  <a:srgbClr val="8B0000"/>
                </a:solidFill>
                <a:latin typeface="Comic Sans MS - 24"/>
              </a:rPr>
              <a:t>: Let student end the sentence you begin about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                   the reading </a:t>
            </a:r>
            <a:r>
              <a:rPr lang="en-US" sz="1600" smtClean="0">
                <a:solidFill>
                  <a:srgbClr val="8B0000"/>
                </a:solidFill>
                <a:latin typeface="Comic Sans MS - 22"/>
              </a:rPr>
              <a:t>(good as recap or summary)</a:t>
            </a:r>
            <a:endParaRPr lang="en-US" sz="1600">
              <a:solidFill>
                <a:srgbClr val="8B0000"/>
              </a:solidFill>
              <a:latin typeface="Comic Sans MS - 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09900" y="5321300"/>
            <a:ext cx="60452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b="1" smtClean="0">
                <a:solidFill>
                  <a:srgbClr val="8B0000"/>
                </a:solidFill>
                <a:latin typeface="Comic Sans MS - 24"/>
              </a:rPr>
              <a:t>Placeholder</a:t>
            </a:r>
            <a:r>
              <a:rPr lang="en-US" smtClean="0">
                <a:solidFill>
                  <a:srgbClr val="8B0000"/>
                </a:solidFill>
                <a:latin typeface="Comic Sans MS - 24"/>
              </a:rPr>
              <a:t>: hold your place &amp; track me</a:t>
            </a:r>
            <a:endParaRPr lang="en-US">
              <a:solidFill>
                <a:srgbClr val="8B0000"/>
              </a:solidFill>
              <a:latin typeface="Comic Sans MS - 24"/>
            </a:endParaRPr>
          </a:p>
        </p:txBody>
      </p:sp>
    </p:spTree>
    <p:extLst>
      <p:ext uri="{BB962C8B-B14F-4D97-AF65-F5344CB8AC3E}">
        <p14:creationId xmlns:p14="http://schemas.microsoft.com/office/powerpoint/2010/main" val="2768305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7000" y="215900"/>
            <a:ext cx="447040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b="1" smtClean="0">
                <a:solidFill>
                  <a:srgbClr val="8B0000"/>
                </a:solidFill>
                <a:latin typeface="Comic Sans MS - 36"/>
              </a:rPr>
              <a:t>Control the Game</a:t>
            </a:r>
            <a:endParaRPr lang="en-US" sz="2700" b="1">
              <a:solidFill>
                <a:srgbClr val="8B0000"/>
              </a:solidFill>
              <a:latin typeface="Comic Sans MS - 36"/>
            </a:endParaRPr>
          </a:p>
        </p:txBody>
      </p:sp>
      <p:sp>
        <p:nvSpPr>
          <p:cNvPr id="3" name="TextBox 2">
            <a:hlinkClick r:id="rId3"/>
          </p:cNvPr>
          <p:cNvSpPr txBox="1"/>
          <p:nvPr/>
        </p:nvSpPr>
        <p:spPr>
          <a:xfrm>
            <a:off x="3759200" y="1816100"/>
            <a:ext cx="281940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u="sng" smtClean="0">
                <a:solidFill>
                  <a:srgbClr val="8B0000"/>
                </a:solidFill>
                <a:latin typeface="Comic Sans MS - 36"/>
              </a:rPr>
              <a:t>CLIP # 22</a:t>
            </a:r>
            <a:endParaRPr lang="en-US" sz="2700" u="sng">
              <a:solidFill>
                <a:srgbClr val="8B0000"/>
              </a:solidFill>
              <a:latin typeface="Comic Sans MS - 36"/>
            </a:endParaRPr>
          </a:p>
        </p:txBody>
      </p:sp>
    </p:spTree>
    <p:extLst>
      <p:ext uri="{BB962C8B-B14F-4D97-AF65-F5344CB8AC3E}">
        <p14:creationId xmlns:p14="http://schemas.microsoft.com/office/powerpoint/2010/main" val="744149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00" y="1714500"/>
            <a:ext cx="93472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b="1" u="sng" smtClean="0">
                <a:solidFill>
                  <a:srgbClr val="8B0000"/>
                </a:solidFill>
                <a:latin typeface="Comic Sans MS - 24"/>
              </a:rPr>
              <a:t>Decoding</a:t>
            </a:r>
            <a:r>
              <a:rPr lang="en-US" smtClean="0">
                <a:solidFill>
                  <a:srgbClr val="8B0000"/>
                </a:solidFill>
                <a:latin typeface="Comic Sans MS - 24"/>
              </a:rPr>
              <a:t>- student comprehension builds with cohesive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                understanding rather than echo-correction (spelling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                rules, punch the error, mark the spot)</a:t>
            </a:r>
            <a:endParaRPr lang="en-US">
              <a:solidFill>
                <a:srgbClr val="8B0000"/>
              </a:solidFill>
              <a:latin typeface="Comic Sans MS - 2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3900" y="3378200"/>
            <a:ext cx="85852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b="1" u="sng" smtClean="0">
                <a:solidFill>
                  <a:srgbClr val="8B0000"/>
                </a:solidFill>
                <a:latin typeface="Comic Sans MS - 24"/>
              </a:rPr>
              <a:t>Fluency</a:t>
            </a:r>
            <a:r>
              <a:rPr lang="en-US" smtClean="0">
                <a:solidFill>
                  <a:srgbClr val="8B0000"/>
                </a:solidFill>
                <a:latin typeface="Comic Sans MS - 24"/>
              </a:rPr>
              <a:t>-  read aloud, read with expression, students read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                with expression, check punctuation, re-read</a:t>
            </a:r>
            <a:endParaRPr lang="en-US">
              <a:solidFill>
                <a:srgbClr val="8B0000"/>
              </a:solidFill>
              <a:latin typeface="Comic Sans MS - 2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95600" y="4775200"/>
            <a:ext cx="7391400" cy="147732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b="1" u="sng" smtClean="0">
                <a:solidFill>
                  <a:srgbClr val="8B0000"/>
                </a:solidFill>
                <a:latin typeface="Comic Sans MS - 24"/>
              </a:rPr>
              <a:t>Vocabulary</a:t>
            </a:r>
            <a:r>
              <a:rPr lang="en-US" smtClean="0">
                <a:solidFill>
                  <a:srgbClr val="8B0000"/>
                </a:solidFill>
                <a:latin typeface="Comic Sans MS - 24"/>
              </a:rPr>
              <a:t> - teach the words and use them, do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                    not substitute for simpler words or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                    synonyms--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                               the specific words used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                               create meaning in texts.</a:t>
            </a:r>
            <a:endParaRPr lang="en-US">
              <a:solidFill>
                <a:srgbClr val="8B0000"/>
              </a:solidFill>
              <a:latin typeface="Comic Sans MS - 2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9700" y="0"/>
            <a:ext cx="9804400" cy="7848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mtClean="0"/>
          </a:p>
          <a:p>
            <a:pPr algn="ctr"/>
            <a:r>
              <a:rPr lang="en-US" smtClean="0"/>
              <a:t>C</a:t>
            </a:r>
            <a:r>
              <a:rPr lang="en-US" sz="2700" b="1" smtClean="0">
                <a:solidFill>
                  <a:srgbClr val="8B0000"/>
                </a:solidFill>
                <a:latin typeface="Comic Sans MS - 36"/>
              </a:rPr>
              <a:t>omprehension Made Easy (Accessible)</a:t>
            </a:r>
            <a:endParaRPr lang="en-US" sz="2700" b="1">
              <a:solidFill>
                <a:srgbClr val="8B0000"/>
              </a:solidFill>
              <a:latin typeface="Comic Sans MS - 36"/>
            </a:endParaRPr>
          </a:p>
        </p:txBody>
      </p:sp>
    </p:spTree>
    <p:extLst>
      <p:ext uri="{BB962C8B-B14F-4D97-AF65-F5344CB8AC3E}">
        <p14:creationId xmlns:p14="http://schemas.microsoft.com/office/powerpoint/2010/main" val="349214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" y="292100"/>
            <a:ext cx="99314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With those around you discuss how you check for COMPREHENSION:</a:t>
            </a:r>
            <a:endParaRPr lang="en-US" sz="2700">
              <a:solidFill>
                <a:srgbClr val="8B0000"/>
              </a:solidFill>
              <a:latin typeface="Comic Sans MS - 36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3600" y="2743200"/>
            <a:ext cx="30226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600" smtClean="0">
                <a:solidFill>
                  <a:srgbClr val="FF5706"/>
                </a:solidFill>
                <a:latin typeface="Comic Sans MS - 48"/>
              </a:rPr>
              <a:t>Before?</a:t>
            </a:r>
            <a:endParaRPr lang="en-US" sz="3600">
              <a:solidFill>
                <a:srgbClr val="FF5706"/>
              </a:solidFill>
              <a:latin typeface="Comic Sans MS - 4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97300" y="3975100"/>
            <a:ext cx="28702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600" smtClean="0">
                <a:solidFill>
                  <a:srgbClr val="804000"/>
                </a:solidFill>
                <a:latin typeface="Comic Sans MS - 48"/>
              </a:rPr>
              <a:t>During?</a:t>
            </a:r>
            <a:endParaRPr lang="en-US" sz="3600">
              <a:solidFill>
                <a:srgbClr val="804000"/>
              </a:solidFill>
              <a:latin typeface="Comic Sans MS - 4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78600" y="5245100"/>
            <a:ext cx="26924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600" smtClean="0">
                <a:solidFill>
                  <a:srgbClr val="E4CA30"/>
                </a:solidFill>
                <a:latin typeface="Comic Sans MS - 48"/>
              </a:rPr>
              <a:t>After?</a:t>
            </a:r>
            <a:endParaRPr lang="en-US" sz="3600">
              <a:solidFill>
                <a:srgbClr val="E4CA30"/>
              </a:solidFill>
              <a:latin typeface="Comic Sans MS - 48"/>
            </a:endParaRPr>
          </a:p>
        </p:txBody>
      </p:sp>
    </p:spTree>
    <p:extLst>
      <p:ext uri="{BB962C8B-B14F-4D97-AF65-F5344CB8AC3E}">
        <p14:creationId xmlns:p14="http://schemas.microsoft.com/office/powerpoint/2010/main" val="9182977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25400"/>
            <a:ext cx="4942459" cy="294944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2108200"/>
            <a:ext cx="4942460" cy="294944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0" y="4432300"/>
            <a:ext cx="4942460" cy="294944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1714500" y="0"/>
            <a:ext cx="16510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5400" smtClean="0">
                <a:solidFill>
                  <a:srgbClr val="FF5706"/>
                </a:solidFill>
                <a:latin typeface="Arial - 72"/>
              </a:rPr>
              <a:t>B</a:t>
            </a:r>
            <a:r>
              <a:rPr lang="en-US" sz="1300" smtClean="0">
                <a:solidFill>
                  <a:srgbClr val="FF5706"/>
                </a:solidFill>
                <a:latin typeface="Arial - 18"/>
              </a:rPr>
              <a:t>efore</a:t>
            </a:r>
            <a:endParaRPr lang="en-US" sz="1300">
              <a:solidFill>
                <a:srgbClr val="FF5706"/>
              </a:solidFill>
              <a:latin typeface="Arial - 1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37100" y="2019300"/>
            <a:ext cx="17018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5400" smtClean="0">
                <a:solidFill>
                  <a:srgbClr val="804000"/>
                </a:solidFill>
                <a:latin typeface="Arial - 72"/>
              </a:rPr>
              <a:t>D</a:t>
            </a:r>
            <a:r>
              <a:rPr lang="en-US" sz="1300" smtClean="0">
                <a:solidFill>
                  <a:srgbClr val="804000"/>
                </a:solidFill>
                <a:latin typeface="Arial - 18"/>
              </a:rPr>
              <a:t>uring</a:t>
            </a:r>
            <a:endParaRPr lang="en-US" sz="1300">
              <a:solidFill>
                <a:srgbClr val="804000"/>
              </a:solidFill>
              <a:latin typeface="Arial - 1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46900" y="4508500"/>
            <a:ext cx="16510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5400" smtClean="0">
                <a:solidFill>
                  <a:srgbClr val="E4CA30"/>
                </a:solidFill>
                <a:latin typeface="Arial - 72"/>
              </a:rPr>
              <a:t>A</a:t>
            </a:r>
            <a:r>
              <a:rPr lang="en-US" sz="1300" smtClean="0">
                <a:solidFill>
                  <a:srgbClr val="E4CA30"/>
                </a:solidFill>
                <a:latin typeface="Arial - 18"/>
              </a:rPr>
              <a:t>fter</a:t>
            </a:r>
            <a:endParaRPr lang="en-US" sz="1300">
              <a:solidFill>
                <a:srgbClr val="E4CA30"/>
              </a:solidFill>
              <a:latin typeface="Arial - 18"/>
            </a:endParaRPr>
          </a:p>
        </p:txBody>
      </p:sp>
    </p:spTree>
    <p:extLst>
      <p:ext uri="{BB962C8B-B14F-4D97-AF65-F5344CB8AC3E}">
        <p14:creationId xmlns:p14="http://schemas.microsoft.com/office/powerpoint/2010/main" val="22156243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1200" y="0"/>
            <a:ext cx="911860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8B0101"/>
                </a:solidFill>
                <a:latin typeface="Comic Sans MS - 36"/>
              </a:rPr>
              <a:t>Things to check for COMPREHENSION</a:t>
            </a:r>
            <a:endParaRPr lang="en-US" sz="2700">
              <a:solidFill>
                <a:srgbClr val="8B0101"/>
              </a:solidFill>
              <a:latin typeface="Comic Sans MS - 36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3200" y="1422400"/>
            <a:ext cx="52832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>
                <a:solidFill>
                  <a:srgbClr val="A52A00"/>
                </a:solidFill>
                <a:latin typeface="Symbol - 24"/>
              </a:rPr>
              <a:t>·</a:t>
            </a:r>
            <a:r>
              <a:rPr lang="en-US" smtClean="0">
                <a:solidFill>
                  <a:srgbClr val="A52A00"/>
                </a:solidFill>
                <a:latin typeface="Comic Sans MS - 24"/>
              </a:rPr>
              <a:t>Colloquial expressions or syntax</a:t>
            </a:r>
            <a:endParaRPr lang="en-US">
              <a:solidFill>
                <a:srgbClr val="A52A00"/>
              </a:solidFill>
              <a:latin typeface="Comic Sans MS - 2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3200" y="1790700"/>
            <a:ext cx="86614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>
                <a:solidFill>
                  <a:srgbClr val="A52A00"/>
                </a:solidFill>
                <a:latin typeface="Symbol - 24"/>
              </a:rPr>
              <a:t>·</a:t>
            </a:r>
            <a:r>
              <a:rPr lang="en-US" smtClean="0">
                <a:solidFill>
                  <a:srgbClr val="A52A00"/>
                </a:solidFill>
                <a:latin typeface="Comic Sans MS - 24"/>
              </a:rPr>
              <a:t>Level your Bloom's Taxonomy questions between the low  &amp; high order questions</a:t>
            </a:r>
            <a:endParaRPr lang="en-US">
              <a:solidFill>
                <a:srgbClr val="A52A00"/>
              </a:solidFill>
              <a:latin typeface="Comic Sans MS - 2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700" y="2654300"/>
            <a:ext cx="100076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>
                <a:solidFill>
                  <a:srgbClr val="A52A00"/>
                </a:solidFill>
                <a:latin typeface="Symbol - 24"/>
              </a:rPr>
              <a:t>·</a:t>
            </a:r>
            <a:r>
              <a:rPr lang="en-US" smtClean="0">
                <a:solidFill>
                  <a:srgbClr val="A52A00"/>
                </a:solidFill>
                <a:latin typeface="Comic Sans MS - 24"/>
              </a:rPr>
              <a:t>Perhaps provide students with a "Big Picture" (read aloud, exemplars, animoto, Prezi, youtube....)</a:t>
            </a:r>
            <a:endParaRPr lang="en-US">
              <a:solidFill>
                <a:srgbClr val="A52A00"/>
              </a:solidFill>
              <a:latin typeface="Comic Sans MS - 2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3822700"/>
            <a:ext cx="49022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>
                <a:solidFill>
                  <a:srgbClr val="A52A00"/>
                </a:solidFill>
                <a:latin typeface="Symbol - 24"/>
              </a:rPr>
              <a:t>·</a:t>
            </a:r>
            <a:r>
              <a:rPr lang="en-US" smtClean="0">
                <a:solidFill>
                  <a:srgbClr val="A52A00"/>
                </a:solidFill>
                <a:latin typeface="Comic Sans MS - 24"/>
              </a:rPr>
              <a:t>Front load words or concepts</a:t>
            </a:r>
            <a:endParaRPr lang="en-US">
              <a:solidFill>
                <a:srgbClr val="A52A00"/>
              </a:solidFill>
              <a:latin typeface="Comic Sans MS - 2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5900" y="3416300"/>
            <a:ext cx="44958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>
                <a:solidFill>
                  <a:srgbClr val="A52A00"/>
                </a:solidFill>
                <a:latin typeface="Symbol - 24"/>
              </a:rPr>
              <a:t>·</a:t>
            </a:r>
            <a:r>
              <a:rPr lang="en-US" smtClean="0">
                <a:solidFill>
                  <a:srgbClr val="A52A00"/>
                </a:solidFill>
                <a:latin typeface="Comic Sans MS - 24"/>
              </a:rPr>
              <a:t>Do a pre-reading summary</a:t>
            </a:r>
            <a:endParaRPr lang="en-US">
              <a:solidFill>
                <a:srgbClr val="A52A00"/>
              </a:solidFill>
              <a:latin typeface="Comic Sans MS - 2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300" y="4203700"/>
            <a:ext cx="86106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>
                <a:solidFill>
                  <a:srgbClr val="A52A00"/>
                </a:solidFill>
                <a:latin typeface="Symbol - 24"/>
              </a:rPr>
              <a:t>·</a:t>
            </a:r>
            <a:r>
              <a:rPr lang="en-US" smtClean="0">
                <a:solidFill>
                  <a:srgbClr val="A52A00"/>
                </a:solidFill>
                <a:latin typeface="Comic Sans MS - 24"/>
              </a:rPr>
              <a:t>Front load a  question students will find the answer to in the passage</a:t>
            </a:r>
            <a:endParaRPr lang="en-US">
              <a:solidFill>
                <a:srgbClr val="A52A00"/>
              </a:solidFill>
              <a:latin typeface="Comic Sans MS - 2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60800" y="5422900"/>
            <a:ext cx="6223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>
                <a:solidFill>
                  <a:srgbClr val="FFAD5B"/>
                </a:solidFill>
                <a:latin typeface="Symbol - 24"/>
              </a:rPr>
              <a:t>·</a:t>
            </a:r>
            <a:r>
              <a:rPr lang="en-US" b="1" smtClean="0">
                <a:solidFill>
                  <a:srgbClr val="FFAD5B"/>
                </a:solidFill>
                <a:latin typeface="Comic Sans MS - 24"/>
              </a:rPr>
              <a:t>Take frequent breaks to recognize the gaps in understandings (and Q &amp; A)</a:t>
            </a:r>
            <a:endParaRPr lang="en-US" b="1">
              <a:solidFill>
                <a:srgbClr val="FFAD5B"/>
              </a:solidFill>
              <a:latin typeface="Comic Sans MS - 2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0600" y="508000"/>
            <a:ext cx="5842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>
                <a:solidFill>
                  <a:srgbClr val="FF6820"/>
                </a:solidFill>
                <a:latin typeface="Comic Sans MS - 24"/>
              </a:rPr>
              <a:t>Do a B - D - A (before - during -after)</a:t>
            </a:r>
            <a:endParaRPr lang="en-US">
              <a:solidFill>
                <a:srgbClr val="FF6820"/>
              </a:solidFill>
              <a:latin typeface="Comic Sans MS - 2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914400"/>
            <a:ext cx="198120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A52A00"/>
                </a:solidFill>
                <a:latin typeface="Comic Sans MS - 36"/>
              </a:rPr>
              <a:t>---B---</a:t>
            </a:r>
            <a:endParaRPr lang="en-US" sz="2700">
              <a:solidFill>
                <a:srgbClr val="A52A00"/>
              </a:solidFill>
              <a:latin typeface="Comic Sans MS - 36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89600" y="4851400"/>
            <a:ext cx="241300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b="1" smtClean="0">
                <a:solidFill>
                  <a:srgbClr val="FFAD5B"/>
                </a:solidFill>
                <a:latin typeface="Comic Sans MS - 36"/>
              </a:rPr>
              <a:t>---D---</a:t>
            </a:r>
            <a:endParaRPr lang="en-US" sz="2700" b="1">
              <a:solidFill>
                <a:srgbClr val="FFAD5B"/>
              </a:solidFill>
              <a:latin typeface="Comic Sans MS - 36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35300" y="6629400"/>
            <a:ext cx="200660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FF0000"/>
                </a:solidFill>
                <a:latin typeface="Comic Sans MS - 36"/>
              </a:rPr>
              <a:t>---A---</a:t>
            </a:r>
            <a:endParaRPr lang="en-US" sz="2700">
              <a:solidFill>
                <a:srgbClr val="FF0000"/>
              </a:solidFill>
              <a:latin typeface="Comic Sans MS - 36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46300" y="7150100"/>
            <a:ext cx="76200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  <a:latin typeface="Symbol - 24"/>
              </a:rPr>
              <a:t>·</a:t>
            </a:r>
            <a:r>
              <a:rPr lang="en-US" smtClean="0">
                <a:solidFill>
                  <a:srgbClr val="FF0000"/>
                </a:solidFill>
                <a:latin typeface="Comic Sans MS - 24"/>
              </a:rPr>
              <a:t>Summarize the text to reinforce testable ideas</a:t>
            </a:r>
            <a:endParaRPr lang="en-US">
              <a:solidFill>
                <a:srgbClr val="FF0000"/>
              </a:solidFill>
              <a:latin typeface="Comic Sans MS - 2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84400" y="7581900"/>
            <a:ext cx="787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  <a:latin typeface="Symbol - 24"/>
              </a:rPr>
              <a:t>·</a:t>
            </a:r>
            <a:r>
              <a:rPr lang="en-US" smtClean="0">
                <a:solidFill>
                  <a:srgbClr val="FF0000"/>
                </a:solidFill>
                <a:latin typeface="Comic Sans MS - 24"/>
              </a:rPr>
              <a:t>Reinforce text to text connections or text to world (text to self is of lower comprehension value)</a:t>
            </a:r>
            <a:endParaRPr lang="en-US">
              <a:solidFill>
                <a:srgbClr val="FF0000"/>
              </a:solidFill>
              <a:latin typeface="Comic Sans MS - 24"/>
            </a:endParaRPr>
          </a:p>
        </p:txBody>
      </p:sp>
    </p:spTree>
    <p:extLst>
      <p:ext uri="{BB962C8B-B14F-4D97-AF65-F5344CB8AC3E}">
        <p14:creationId xmlns:p14="http://schemas.microsoft.com/office/powerpoint/2010/main" val="14877788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4300" y="0"/>
            <a:ext cx="772160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b="1" smtClean="0">
                <a:solidFill>
                  <a:srgbClr val="8B0000"/>
                </a:solidFill>
                <a:latin typeface="Comic Sans MS - 36"/>
              </a:rPr>
              <a:t>Teacher Strategies for Reading</a:t>
            </a:r>
            <a:endParaRPr lang="en-US" sz="2700" b="1">
              <a:solidFill>
                <a:srgbClr val="8B0000"/>
              </a:solidFill>
              <a:latin typeface="Comic Sans MS - 36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711200"/>
            <a:ext cx="10312400" cy="7848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Noticing </a:t>
            </a:r>
            <a:r>
              <a:rPr lang="en-US" smtClean="0">
                <a:solidFill>
                  <a:srgbClr val="8B0000"/>
                </a:solidFill>
                <a:latin typeface="Comic Sans MS - 24"/>
              </a:rPr>
              <a:t>- without a focal point students notice immaterial           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                       material</a:t>
            </a:r>
            <a:endParaRPr lang="en-US">
              <a:solidFill>
                <a:srgbClr val="8B0000"/>
              </a:solidFill>
              <a:latin typeface="Comic Sans MS - 2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33700" y="6235700"/>
            <a:ext cx="520700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Connecting</a:t>
            </a:r>
            <a:r>
              <a:rPr lang="en-US" smtClean="0">
                <a:solidFill>
                  <a:srgbClr val="8B0000"/>
                </a:solidFill>
                <a:latin typeface="Comic Sans MS - 24"/>
              </a:rPr>
              <a:t> - again ; to what?</a:t>
            </a:r>
            <a:endParaRPr lang="en-US">
              <a:solidFill>
                <a:srgbClr val="8B0000"/>
              </a:solidFill>
              <a:latin typeface="Comic Sans MS - 2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752600"/>
            <a:ext cx="9804400" cy="10618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Picturing</a:t>
            </a:r>
            <a:r>
              <a:rPr lang="en-US" smtClean="0">
                <a:solidFill>
                  <a:srgbClr val="8B0000"/>
                </a:solidFill>
                <a:latin typeface="Comic Sans MS - 24"/>
              </a:rPr>
              <a:t> - read a section &amp; create an image (not so different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                       from the 4 Fold Vocabulary or Inspiration concept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                       maps)</a:t>
            </a:r>
            <a:endParaRPr lang="en-US">
              <a:solidFill>
                <a:srgbClr val="8B0000"/>
              </a:solidFill>
              <a:latin typeface="Comic Sans MS - 2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21000" y="5194300"/>
            <a:ext cx="6527800" cy="7848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Wonder </a:t>
            </a:r>
            <a:r>
              <a:rPr lang="en-US" smtClean="0">
                <a:solidFill>
                  <a:srgbClr val="8B0000"/>
                </a:solidFill>
                <a:latin typeface="Comic Sans MS - 24"/>
              </a:rPr>
              <a:t>- Teaches models "musing" or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                      "metacognition" aloud</a:t>
            </a:r>
            <a:endParaRPr lang="en-US">
              <a:solidFill>
                <a:srgbClr val="8B0000"/>
              </a:solidFill>
              <a:latin typeface="Comic Sans MS - 2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124200"/>
            <a:ext cx="858520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Predicting </a:t>
            </a:r>
            <a:r>
              <a:rPr lang="en-US" smtClean="0">
                <a:solidFill>
                  <a:srgbClr val="8B0000"/>
                </a:solidFill>
                <a:latin typeface="Comic Sans MS - 24"/>
              </a:rPr>
              <a:t>- anchor your question to a specific focus</a:t>
            </a:r>
            <a:endParaRPr lang="en-US">
              <a:solidFill>
                <a:srgbClr val="8B0000"/>
              </a:solidFill>
              <a:latin typeface="Comic Sans MS - 2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911600"/>
            <a:ext cx="9702800" cy="7848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Figure Out &amp; Infer</a:t>
            </a:r>
            <a:r>
              <a:rPr lang="en-US" smtClean="0">
                <a:solidFill>
                  <a:srgbClr val="8B0000"/>
                </a:solidFill>
                <a:latin typeface="Comic Sans MS - 24"/>
              </a:rPr>
              <a:t> - unpack a key phrase, define a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                                               word, underline a piece of evidence</a:t>
            </a:r>
            <a:endParaRPr lang="en-US">
              <a:solidFill>
                <a:srgbClr val="8B0000"/>
              </a:solidFill>
              <a:latin typeface="Comic Sans MS - 24"/>
            </a:endParaRPr>
          </a:p>
        </p:txBody>
      </p:sp>
    </p:spTree>
    <p:extLst>
      <p:ext uri="{BB962C8B-B14F-4D97-AF65-F5344CB8AC3E}">
        <p14:creationId xmlns:p14="http://schemas.microsoft.com/office/powerpoint/2010/main" val="25556281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3193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6300" y="63500"/>
            <a:ext cx="86106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I am a reading teacher. </a:t>
            </a:r>
          </a:p>
          <a:p>
            <a:pPr algn="ctr"/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I am a content area teacher. </a:t>
            </a:r>
            <a:endParaRPr lang="en-US" sz="2700">
              <a:solidFill>
                <a:srgbClr val="8B0000"/>
              </a:solidFill>
              <a:latin typeface="Comic Sans MS - 36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28700" y="1524000"/>
            <a:ext cx="8483600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100" smtClean="0">
                <a:solidFill>
                  <a:srgbClr val="8B0000"/>
                </a:solidFill>
                <a:latin typeface="Comic Sans MS - 28"/>
              </a:rPr>
              <a:t>What general techniques will help my students?</a:t>
            </a:r>
            <a:endParaRPr lang="en-US" sz="2100">
              <a:solidFill>
                <a:srgbClr val="8B0000"/>
              </a:solidFill>
              <a:latin typeface="Comic Sans MS - 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3200" y="2298700"/>
            <a:ext cx="48768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600" b="1" smtClean="0">
                <a:solidFill>
                  <a:srgbClr val="8B0000"/>
                </a:solidFill>
                <a:latin typeface="Comic Sans MS - 48"/>
              </a:rPr>
              <a:t>THE BASICS:</a:t>
            </a:r>
            <a:endParaRPr lang="en-US" sz="3600" b="1">
              <a:solidFill>
                <a:srgbClr val="8B0000"/>
              </a:solidFill>
              <a:latin typeface="Comic Sans MS - 4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08700" y="4229100"/>
            <a:ext cx="3175000" cy="29238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300" smtClean="0">
                <a:solidFill>
                  <a:srgbClr val="FF6820"/>
                </a:solidFill>
                <a:latin typeface="Comic Sans MS - 18"/>
              </a:rPr>
              <a:t>ex. LMS word - archbishop</a:t>
            </a:r>
            <a:endParaRPr lang="en-US" sz="1300">
              <a:solidFill>
                <a:srgbClr val="FF6820"/>
              </a:solidFill>
              <a:latin typeface="Comic Sans MS - 1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61100" y="6464300"/>
            <a:ext cx="3429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200" smtClean="0">
                <a:solidFill>
                  <a:srgbClr val="FF6820"/>
                </a:solidFill>
                <a:latin typeface="Comic Sans MS - 16"/>
              </a:rPr>
              <a:t>ex. Re-read a sentence with voice</a:t>
            </a:r>
            <a:endParaRPr lang="en-US" sz="1200">
              <a:solidFill>
                <a:srgbClr val="FF6820"/>
              </a:solidFill>
              <a:latin typeface="Comic Sans MS - 16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59100" y="5219700"/>
            <a:ext cx="72644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>
                <a:solidFill>
                  <a:srgbClr val="8B0000"/>
                </a:solidFill>
                <a:latin typeface="Symbol - 24"/>
              </a:rPr>
              <a:t>·</a:t>
            </a:r>
            <a:r>
              <a:rPr lang="en-US" b="1" u="sng" smtClean="0">
                <a:solidFill>
                  <a:srgbClr val="8B0000"/>
                </a:solidFill>
                <a:latin typeface="Comic Sans MS - 24"/>
              </a:rPr>
              <a:t>Fluency</a:t>
            </a:r>
            <a:r>
              <a:rPr lang="en-US" smtClean="0">
                <a:solidFill>
                  <a:srgbClr val="8B0000"/>
                </a:solidFill>
                <a:latin typeface="Comic Sans MS - 24"/>
              </a:rPr>
              <a:t>- yes it's the rate but especially the skill                                                  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                to group words together to reflect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                MEANING &amp; TONE</a:t>
            </a:r>
            <a:endParaRPr lang="en-US">
              <a:solidFill>
                <a:srgbClr val="8B0000"/>
              </a:solidFill>
              <a:latin typeface="Comic Sans MS - 2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63700" y="2933700"/>
            <a:ext cx="69342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en-US" smtClean="0"/>
          </a:p>
          <a:p>
            <a:r>
              <a:rPr lang="en-US" smtClean="0"/>
              <a:t>·</a:t>
            </a:r>
            <a:r>
              <a:rPr lang="en-US" b="1" u="sng" smtClean="0">
                <a:solidFill>
                  <a:srgbClr val="8B0000"/>
                </a:solidFill>
                <a:latin typeface="Comic Sans MS - 24"/>
              </a:rPr>
              <a:t>Decoding </a:t>
            </a:r>
            <a:r>
              <a:rPr lang="en-US" smtClean="0">
                <a:solidFill>
                  <a:srgbClr val="8B0000"/>
                </a:solidFill>
                <a:latin typeface="Comic Sans MS - 24"/>
              </a:rPr>
              <a:t>-deciphering text to identify the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                   SPOKEN word it represents</a:t>
            </a:r>
            <a:endParaRPr lang="en-US">
              <a:solidFill>
                <a:srgbClr val="8B0000"/>
              </a:solidFill>
              <a:latin typeface="Comic Sans MS - 24"/>
            </a:endParaRPr>
          </a:p>
        </p:txBody>
      </p:sp>
    </p:spTree>
    <p:extLst>
      <p:ext uri="{BB962C8B-B14F-4D97-AF65-F5344CB8AC3E}">
        <p14:creationId xmlns:p14="http://schemas.microsoft.com/office/powerpoint/2010/main" val="18150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0100" y="165100"/>
            <a:ext cx="642620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 smtClean="0">
                <a:solidFill>
                  <a:srgbClr val="480048"/>
                </a:solidFill>
                <a:latin typeface="Comic Sans MS - 20"/>
              </a:rPr>
              <a:t>Decode this word</a:t>
            </a:r>
            <a:endParaRPr lang="en-US" sz="1500">
              <a:solidFill>
                <a:srgbClr val="480048"/>
              </a:solidFill>
              <a:latin typeface="Comic Sans MS - 2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0100" y="1168400"/>
            <a:ext cx="358140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 smtClean="0">
                <a:solidFill>
                  <a:srgbClr val="480048"/>
                </a:solidFill>
                <a:latin typeface="Comic Sans MS - 20"/>
              </a:rPr>
              <a:t>ghoti</a:t>
            </a:r>
            <a:endParaRPr lang="en-US" sz="1500">
              <a:solidFill>
                <a:srgbClr val="480048"/>
              </a:solidFill>
              <a:latin typeface="Comic Sans MS - 2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82900" y="6616700"/>
            <a:ext cx="474980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 smtClean="0">
                <a:solidFill>
                  <a:srgbClr val="480048"/>
                </a:solidFill>
                <a:latin typeface="Comic Sans MS - 20"/>
              </a:rPr>
              <a:t>Phonics rules may not apply!</a:t>
            </a:r>
            <a:endParaRPr lang="en-US" sz="1500">
              <a:solidFill>
                <a:srgbClr val="480048"/>
              </a:solidFill>
              <a:latin typeface="Comic Sans MS - 20"/>
            </a:endParaRPr>
          </a:p>
        </p:txBody>
      </p:sp>
    </p:spTree>
    <p:extLst>
      <p:ext uri="{BB962C8B-B14F-4D97-AF65-F5344CB8AC3E}">
        <p14:creationId xmlns:p14="http://schemas.microsoft.com/office/powerpoint/2010/main" val="4053241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406400"/>
            <a:ext cx="8483600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100" smtClean="0">
                <a:solidFill>
                  <a:srgbClr val="8B0000"/>
                </a:solidFill>
                <a:latin typeface="Comic Sans MS - 28"/>
              </a:rPr>
              <a:t>What general techniques will help my students?</a:t>
            </a:r>
            <a:endParaRPr lang="en-US" sz="2100">
              <a:solidFill>
                <a:srgbClr val="8B0000"/>
              </a:solidFill>
              <a:latin typeface="Comic Sans MS - 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95400"/>
            <a:ext cx="56896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600" smtClean="0">
                <a:solidFill>
                  <a:srgbClr val="8B0000"/>
                </a:solidFill>
                <a:latin typeface="Comic Sans MS - 48"/>
              </a:rPr>
              <a:t>THE BASICS CONT.:</a:t>
            </a:r>
            <a:endParaRPr lang="en-US" sz="3600">
              <a:solidFill>
                <a:srgbClr val="8B0000"/>
              </a:solidFill>
              <a:latin typeface="Comic Sans MS - 4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82900" y="4787900"/>
            <a:ext cx="7289800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>
                <a:solidFill>
                  <a:srgbClr val="8B0000"/>
                </a:solidFill>
                <a:latin typeface="Symbol - 24"/>
              </a:rPr>
              <a:t>·</a:t>
            </a:r>
            <a:r>
              <a:rPr lang="en-US" b="1" u="sng" smtClean="0">
                <a:solidFill>
                  <a:srgbClr val="8B0000"/>
                </a:solidFill>
                <a:latin typeface="Comic Sans MS - 24"/>
              </a:rPr>
              <a:t>Comprehension </a:t>
            </a:r>
            <a:r>
              <a:rPr lang="en-US" smtClean="0">
                <a:solidFill>
                  <a:srgbClr val="8B0000"/>
                </a:solidFill>
                <a:latin typeface="Comic Sans MS - 24"/>
              </a:rPr>
              <a:t>- students need decoding,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				  fluency , &amp; vocabulary to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			        distinguish between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                            important &amp; trivial details.</a:t>
            </a:r>
            <a:endParaRPr lang="en-US">
              <a:solidFill>
                <a:srgbClr val="8B0000"/>
              </a:solidFill>
              <a:latin typeface="Comic Sans MS - 2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700" y="2387600"/>
            <a:ext cx="9728200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>
                <a:solidFill>
                  <a:srgbClr val="8B0000"/>
                </a:solidFill>
                <a:latin typeface="Symbol - 24"/>
              </a:rPr>
              <a:t>·</a:t>
            </a:r>
            <a:r>
              <a:rPr lang="en-US" b="1" u="sng" smtClean="0">
                <a:solidFill>
                  <a:srgbClr val="8B0000"/>
                </a:solidFill>
                <a:latin typeface="Comic Sans MS - 24"/>
              </a:rPr>
              <a:t>Vocabulary </a:t>
            </a:r>
            <a:r>
              <a:rPr lang="en-US" smtClean="0">
                <a:solidFill>
                  <a:srgbClr val="8B0000"/>
                </a:solidFill>
                <a:latin typeface="Comic Sans MS - 24"/>
              </a:rPr>
              <a:t>- word base </a:t>
            </a:r>
            <a:r>
              <a:rPr lang="en-US" sz="1000" smtClean="0">
                <a:solidFill>
                  <a:srgbClr val="8B0000"/>
                </a:solidFill>
                <a:latin typeface="Comic Sans MS - 14"/>
              </a:rPr>
              <a:t>(pg. 271)</a:t>
            </a:r>
            <a:r>
              <a:rPr lang="en-US" smtClean="0">
                <a:solidFill>
                  <a:srgbClr val="8B0000"/>
                </a:solidFill>
                <a:latin typeface="Comic Sans MS - 24"/>
              </a:rPr>
              <a:t>, " research suggests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			   a 10,000 word gap exists between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			   students of privilege and students from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			   less advantaged backgrounds by 10th grade."</a:t>
            </a:r>
            <a:endParaRPr lang="en-US">
              <a:solidFill>
                <a:srgbClr val="8B0000"/>
              </a:solidFill>
              <a:latin typeface="Comic Sans MS - 24"/>
            </a:endParaRPr>
          </a:p>
        </p:txBody>
      </p:sp>
    </p:spTree>
    <p:extLst>
      <p:ext uri="{BB962C8B-B14F-4D97-AF65-F5344CB8AC3E}">
        <p14:creationId xmlns:p14="http://schemas.microsoft.com/office/powerpoint/2010/main" val="3597394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9700" y="279400"/>
            <a:ext cx="523240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Reading = Investment</a:t>
            </a:r>
            <a:endParaRPr lang="en-US" sz="2700">
              <a:solidFill>
                <a:srgbClr val="8B0000"/>
              </a:solidFill>
              <a:latin typeface="Comic Sans MS - 36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500" y="1524000"/>
            <a:ext cx="1018540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How do I get "The biggest bang for my buck?"</a:t>
            </a:r>
            <a:endParaRPr lang="en-US" sz="2700">
              <a:solidFill>
                <a:srgbClr val="8B0000"/>
              </a:solidFill>
              <a:latin typeface="Comic Sans MS - 36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97200" y="2844800"/>
            <a:ext cx="7112000" cy="133882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   Transaction cost </a:t>
            </a:r>
            <a:r>
              <a:rPr lang="en-US" sz="2100" smtClean="0">
                <a:solidFill>
                  <a:srgbClr val="8B0000"/>
                </a:solidFill>
                <a:latin typeface="Comic Sans MS - 28"/>
              </a:rPr>
              <a:t>(hurdle rate)</a:t>
            </a:r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 must cost me as little as possible when my currency is time and student attention.</a:t>
            </a:r>
            <a:endParaRPr lang="en-US" sz="2700">
              <a:solidFill>
                <a:srgbClr val="8B0000"/>
              </a:solidFill>
              <a:latin typeface="Comic Sans MS - 36"/>
            </a:endParaRP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300" y="5715000"/>
            <a:ext cx="1614043" cy="161404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TextBox 5"/>
          <p:cNvSpPr txBox="1"/>
          <p:nvPr/>
        </p:nvSpPr>
        <p:spPr>
          <a:xfrm>
            <a:off x="6388100" y="5981700"/>
            <a:ext cx="13716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600" b="1" smtClean="0">
                <a:solidFill>
                  <a:srgbClr val="E4CA30"/>
                </a:solidFill>
                <a:latin typeface="Arial - 48"/>
              </a:rPr>
              <a:t>=</a:t>
            </a:r>
            <a:endParaRPr lang="en-US" sz="3600" b="1">
              <a:solidFill>
                <a:srgbClr val="E4CA30"/>
              </a:solidFill>
              <a:latin typeface="Arial - 4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3000" y="5981700"/>
            <a:ext cx="52324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time &amp;</a:t>
            </a:r>
          </a:p>
          <a:p>
            <a:pPr algn="ctr"/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student attention</a:t>
            </a:r>
            <a:endParaRPr lang="en-US" sz="2700">
              <a:solidFill>
                <a:srgbClr val="8B0000"/>
              </a:solidFill>
              <a:latin typeface="Comic Sans MS - 36"/>
            </a:endParaRPr>
          </a:p>
        </p:txBody>
      </p:sp>
    </p:spTree>
    <p:extLst>
      <p:ext uri="{BB962C8B-B14F-4D97-AF65-F5344CB8AC3E}">
        <p14:creationId xmlns:p14="http://schemas.microsoft.com/office/powerpoint/2010/main" val="2012160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4759579" y="4746498"/>
            <a:ext cx="3929889" cy="1060070"/>
          </a:xfrm>
          <a:custGeom>
            <a:avLst/>
            <a:gdLst/>
            <a:ahLst/>
            <a:cxnLst/>
            <a:rect l="0" t="0" r="0" b="0"/>
            <a:pathLst>
              <a:path w="3929889" h="1060070">
                <a:moveTo>
                  <a:pt x="0" y="0"/>
                </a:moveTo>
                <a:lnTo>
                  <a:pt x="3929888" y="0"/>
                </a:lnTo>
                <a:lnTo>
                  <a:pt x="3929888" y="1060069"/>
                </a:lnTo>
                <a:lnTo>
                  <a:pt x="0" y="1060069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540000" y="165100"/>
            <a:ext cx="65278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600" b="1" smtClean="0">
                <a:solidFill>
                  <a:srgbClr val="8B0000"/>
                </a:solidFill>
                <a:latin typeface="Comic Sans MS - 48"/>
              </a:rPr>
              <a:t>Where do I start? </a:t>
            </a:r>
            <a:endParaRPr lang="en-US" sz="3600" b="1">
              <a:solidFill>
                <a:srgbClr val="8B0000"/>
              </a:solidFill>
              <a:latin typeface="Comic Sans MS - 48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638300" y="1714500"/>
            <a:ext cx="8572500" cy="3530431"/>
            <a:chOff x="1638300" y="1714500"/>
            <a:chExt cx="8572500" cy="3530431"/>
          </a:xfrm>
        </p:grpSpPr>
        <p:sp>
          <p:nvSpPr>
            <p:cNvPr id="4" name="TextBox 3"/>
            <p:cNvSpPr txBox="1"/>
            <p:nvPr/>
          </p:nvSpPr>
          <p:spPr>
            <a:xfrm>
              <a:off x="1638300" y="1803400"/>
              <a:ext cx="3302000" cy="300082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700" smtClean="0">
                  <a:solidFill>
                    <a:srgbClr val="8B0000"/>
                  </a:solidFill>
                  <a:latin typeface="Comic Sans MS - 36"/>
                </a:rPr>
                <a:t>With DEAR?</a:t>
              </a:r>
            </a:p>
            <a:p>
              <a:r>
                <a:rPr lang="en-US" sz="2700" smtClean="0">
                  <a:solidFill>
                    <a:srgbClr val="8B0000"/>
                  </a:solidFill>
                  <a:latin typeface="Comic Sans MS - 36"/>
                </a:rPr>
                <a:t> </a:t>
              </a:r>
              <a:r>
                <a:rPr lang="en-US" sz="1500" smtClean="0">
                  <a:solidFill>
                    <a:srgbClr val="8B0000"/>
                  </a:solidFill>
                  <a:latin typeface="Comic Sans MS - 20"/>
                </a:rPr>
                <a:t>        </a:t>
              </a:r>
            </a:p>
            <a:p>
              <a:r>
                <a:rPr lang="en-US" sz="1500" smtClean="0">
                  <a:solidFill>
                    <a:srgbClr val="8B0000"/>
                  </a:solidFill>
                  <a:latin typeface="Comic Sans MS - 20"/>
                </a:rPr>
                <a:t>	</a:t>
              </a:r>
              <a:r>
                <a:rPr lang="en-US" sz="2700" smtClean="0">
                  <a:solidFill>
                    <a:srgbClr val="8B0000"/>
                  </a:solidFill>
                  <a:latin typeface="Comic Sans MS - 36"/>
                </a:rPr>
                <a:t>	SSR?</a:t>
              </a:r>
            </a:p>
            <a:p>
              <a:r>
                <a:rPr lang="en-US" sz="2700" smtClean="0">
                  <a:solidFill>
                    <a:srgbClr val="8B0000"/>
                  </a:solidFill>
                  <a:latin typeface="Comic Sans MS - 36"/>
                </a:rPr>
                <a:t> </a:t>
              </a:r>
              <a:r>
                <a:rPr lang="en-US" sz="1500" smtClean="0">
                  <a:solidFill>
                    <a:srgbClr val="8B0000"/>
                  </a:solidFill>
                  <a:latin typeface="Comic Sans MS - 20"/>
                </a:rPr>
                <a:t>        </a:t>
              </a:r>
            </a:p>
            <a:p>
              <a:r>
                <a:rPr lang="en-US" sz="1500" smtClean="0">
                  <a:solidFill>
                    <a:srgbClr val="8B0000"/>
                  </a:solidFill>
                  <a:latin typeface="Comic Sans MS - 20"/>
                </a:rPr>
                <a:t>	</a:t>
              </a:r>
              <a:r>
                <a:rPr lang="en-US" sz="2700" smtClean="0">
                  <a:solidFill>
                    <a:srgbClr val="8B0000"/>
                  </a:solidFill>
                  <a:latin typeface="Comic Sans MS - 36"/>
                </a:rPr>
                <a:t>	SURF?</a:t>
              </a:r>
            </a:p>
            <a:p>
              <a:r>
                <a:rPr lang="en-US" sz="2700" smtClean="0">
                  <a:solidFill>
                    <a:srgbClr val="8B0000"/>
                  </a:solidFill>
                  <a:latin typeface="Comic Sans MS - 36"/>
                </a:rPr>
                <a:t> </a:t>
              </a:r>
              <a:r>
                <a:rPr lang="en-US" sz="1500" smtClean="0">
                  <a:solidFill>
                    <a:srgbClr val="8B0000"/>
                  </a:solidFill>
                  <a:latin typeface="Comic Sans MS - 20"/>
                </a:rPr>
                <a:t>        </a:t>
              </a:r>
            </a:p>
            <a:p>
              <a:r>
                <a:rPr lang="en-US" sz="1500" smtClean="0">
                  <a:solidFill>
                    <a:srgbClr val="8B0000"/>
                  </a:solidFill>
                  <a:latin typeface="Comic Sans MS - 20"/>
                </a:rPr>
                <a:t>	</a:t>
              </a:r>
              <a:r>
                <a:rPr lang="en-US" sz="2700" smtClean="0">
                  <a:solidFill>
                    <a:srgbClr val="8B0000"/>
                  </a:solidFill>
                  <a:latin typeface="Comic Sans MS - 36"/>
                </a:rPr>
                <a:t>	DIRT?</a:t>
              </a:r>
              <a:endParaRPr lang="en-US" sz="2700">
                <a:solidFill>
                  <a:srgbClr val="8B0000"/>
                </a:solidFill>
                <a:latin typeface="Comic Sans MS - 36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737100" y="4737100"/>
              <a:ext cx="528320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700" smtClean="0">
                  <a:solidFill>
                    <a:srgbClr val="FF6820"/>
                  </a:solidFill>
                  <a:latin typeface="Arial - 36"/>
                </a:rPr>
                <a:t>direct instructional reading time</a:t>
              </a:r>
              <a:endParaRPr lang="en-US" sz="2700">
                <a:solidFill>
                  <a:srgbClr val="FF6820"/>
                </a:solidFill>
                <a:latin typeface="Arial - 36"/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4736465" y="1741805"/>
              <a:ext cx="3337053" cy="1035813"/>
            </a:xfrm>
            <a:custGeom>
              <a:avLst/>
              <a:gdLst/>
              <a:ahLst/>
              <a:cxnLst/>
              <a:rect l="0" t="0" r="0" b="0"/>
              <a:pathLst>
                <a:path w="3337053" h="1035813">
                  <a:moveTo>
                    <a:pt x="0" y="0"/>
                  </a:moveTo>
                  <a:lnTo>
                    <a:pt x="3337052" y="0"/>
                  </a:lnTo>
                  <a:lnTo>
                    <a:pt x="3337052" y="1035812"/>
                  </a:lnTo>
                  <a:lnTo>
                    <a:pt x="0" y="103581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4736465" y="2757805"/>
              <a:ext cx="5051553" cy="680213"/>
            </a:xfrm>
            <a:custGeom>
              <a:avLst/>
              <a:gdLst/>
              <a:ahLst/>
              <a:cxnLst/>
              <a:rect l="0" t="0" r="0" b="0"/>
              <a:pathLst>
                <a:path w="5051553" h="680213">
                  <a:moveTo>
                    <a:pt x="0" y="0"/>
                  </a:moveTo>
                  <a:lnTo>
                    <a:pt x="5051552" y="0"/>
                  </a:lnTo>
                  <a:lnTo>
                    <a:pt x="5051552" y="680212"/>
                  </a:lnTo>
                  <a:lnTo>
                    <a:pt x="0" y="68021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4761865" y="3596005"/>
              <a:ext cx="4035553" cy="1035813"/>
            </a:xfrm>
            <a:custGeom>
              <a:avLst/>
              <a:gdLst/>
              <a:ahLst/>
              <a:cxnLst/>
              <a:rect l="0" t="0" r="0" b="0"/>
              <a:pathLst>
                <a:path w="4035553" h="1035813">
                  <a:moveTo>
                    <a:pt x="0" y="0"/>
                  </a:moveTo>
                  <a:lnTo>
                    <a:pt x="4035552" y="0"/>
                  </a:lnTo>
                  <a:lnTo>
                    <a:pt x="4035552" y="1035812"/>
                  </a:lnTo>
                  <a:lnTo>
                    <a:pt x="0" y="103581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24400" y="1714500"/>
              <a:ext cx="3886200" cy="92333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700" smtClean="0">
                  <a:solidFill>
                    <a:srgbClr val="FF5706"/>
                  </a:solidFill>
                  <a:latin typeface="Arial - 36"/>
                </a:rPr>
                <a:t>drop everything </a:t>
              </a:r>
            </a:p>
            <a:p>
              <a:r>
                <a:rPr lang="en-US" sz="2700" smtClean="0">
                  <a:solidFill>
                    <a:srgbClr val="FF5706"/>
                  </a:solidFill>
                  <a:latin typeface="Arial - 36"/>
                </a:rPr>
                <a:t>and read</a:t>
              </a:r>
              <a:endParaRPr lang="en-US" sz="2700">
                <a:solidFill>
                  <a:srgbClr val="FF5706"/>
                </a:solidFill>
                <a:latin typeface="Arial - 36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724400" y="2857500"/>
              <a:ext cx="541020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700" smtClean="0">
                  <a:solidFill>
                    <a:srgbClr val="FF5706"/>
                  </a:solidFill>
                  <a:latin typeface="Arial - 36"/>
                </a:rPr>
                <a:t>silent sustained reading</a:t>
              </a:r>
              <a:endParaRPr lang="en-US" sz="2700">
                <a:solidFill>
                  <a:srgbClr val="FF5706"/>
                </a:solidFill>
                <a:latin typeface="Arial - 36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99000" y="3594100"/>
              <a:ext cx="551180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700" smtClean="0">
                  <a:solidFill>
                    <a:srgbClr val="FF5706"/>
                  </a:solidFill>
                  <a:latin typeface="Arial - 36"/>
                </a:rPr>
                <a:t>silent uninterrupted reading for fun</a:t>
              </a:r>
              <a:endParaRPr lang="en-US" sz="2700">
                <a:solidFill>
                  <a:srgbClr val="FF5706"/>
                </a:solidFill>
                <a:latin typeface="Arial - 36"/>
              </a:endParaRPr>
            </a:p>
          </p:txBody>
        </p:sp>
      </p:grpSp>
      <p:sp>
        <p:nvSpPr>
          <p:cNvPr id="13" name="Freeform 12"/>
          <p:cNvSpPr/>
          <p:nvPr/>
        </p:nvSpPr>
        <p:spPr>
          <a:xfrm>
            <a:off x="4634865" y="1716405"/>
            <a:ext cx="3921253" cy="1112013"/>
          </a:xfrm>
          <a:custGeom>
            <a:avLst/>
            <a:gdLst/>
            <a:ahLst/>
            <a:cxnLst/>
            <a:rect l="0" t="0" r="0" b="0"/>
            <a:pathLst>
              <a:path w="3921253" h="1112013">
                <a:moveTo>
                  <a:pt x="0" y="0"/>
                </a:moveTo>
                <a:lnTo>
                  <a:pt x="3921252" y="0"/>
                </a:lnTo>
                <a:lnTo>
                  <a:pt x="3921252" y="1112012"/>
                </a:lnTo>
                <a:lnTo>
                  <a:pt x="0" y="1112012"/>
                </a:lnTo>
                <a:close/>
              </a:path>
            </a:pathLst>
          </a:custGeom>
          <a:solidFill>
            <a:srgbClr val="8B0000"/>
          </a:solidFill>
          <a:ln w="254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4647565" y="2770505"/>
            <a:ext cx="5310379" cy="664465"/>
          </a:xfrm>
          <a:custGeom>
            <a:avLst/>
            <a:gdLst/>
            <a:ahLst/>
            <a:cxnLst/>
            <a:rect l="0" t="0" r="0" b="0"/>
            <a:pathLst>
              <a:path w="5310379" h="664465">
                <a:moveTo>
                  <a:pt x="0" y="0"/>
                </a:moveTo>
                <a:lnTo>
                  <a:pt x="5310378" y="0"/>
                </a:lnTo>
                <a:lnTo>
                  <a:pt x="5310378" y="664464"/>
                </a:lnTo>
                <a:lnTo>
                  <a:pt x="0" y="664464"/>
                </a:lnTo>
                <a:close/>
              </a:path>
            </a:pathLst>
          </a:custGeom>
          <a:solidFill>
            <a:srgbClr val="8B0000"/>
          </a:solidFill>
          <a:ln w="25400" cap="flat" cmpd="sng" algn="ctr">
            <a:solidFill>
              <a:srgbClr val="804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4774565" y="3557905"/>
            <a:ext cx="4018535" cy="1143509"/>
          </a:xfrm>
          <a:custGeom>
            <a:avLst/>
            <a:gdLst/>
            <a:ahLst/>
            <a:cxnLst/>
            <a:rect l="0" t="0" r="0" b="0"/>
            <a:pathLst>
              <a:path w="4018535" h="1143509">
                <a:moveTo>
                  <a:pt x="0" y="0"/>
                </a:moveTo>
                <a:lnTo>
                  <a:pt x="4018534" y="0"/>
                </a:lnTo>
                <a:lnTo>
                  <a:pt x="4018534" y="1143508"/>
                </a:lnTo>
                <a:lnTo>
                  <a:pt x="0" y="1143508"/>
                </a:lnTo>
                <a:close/>
              </a:path>
            </a:pathLst>
          </a:custGeom>
          <a:solidFill>
            <a:srgbClr val="8B0000"/>
          </a:solidFill>
          <a:ln w="25400" cap="flat" cmpd="sng" algn="ctr">
            <a:solidFill>
              <a:srgbClr val="804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4761865" y="4713605"/>
            <a:ext cx="3921253" cy="1112013"/>
          </a:xfrm>
          <a:custGeom>
            <a:avLst/>
            <a:gdLst/>
            <a:ahLst/>
            <a:cxnLst/>
            <a:rect l="0" t="0" r="0" b="0"/>
            <a:pathLst>
              <a:path w="3921253" h="1112013">
                <a:moveTo>
                  <a:pt x="0" y="0"/>
                </a:moveTo>
                <a:lnTo>
                  <a:pt x="3921252" y="0"/>
                </a:lnTo>
                <a:lnTo>
                  <a:pt x="3921252" y="1112012"/>
                </a:lnTo>
                <a:lnTo>
                  <a:pt x="0" y="1112012"/>
                </a:lnTo>
                <a:close/>
              </a:path>
            </a:pathLst>
          </a:custGeom>
          <a:solidFill>
            <a:srgbClr val="8B0000"/>
          </a:solidFill>
          <a:ln w="25400" cap="flat" cmpd="sng" algn="ctr">
            <a:solidFill>
              <a:srgbClr val="804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961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9753600" cy="42473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Whatever you call it, how do we ensure there is </a:t>
            </a:r>
            <a:r>
              <a:rPr lang="en-US" sz="3600" u="sng" smtClean="0">
                <a:solidFill>
                  <a:srgbClr val="FF5706"/>
                </a:solidFill>
                <a:latin typeface="Comic Sans MS - 48"/>
              </a:rPr>
              <a:t>accountability</a:t>
            </a:r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?</a:t>
            </a:r>
          </a:p>
          <a:p>
            <a:endParaRPr lang="en-US" sz="2700" smtClean="0">
              <a:solidFill>
                <a:srgbClr val="8B0000"/>
              </a:solidFill>
              <a:latin typeface="Comic Sans MS - 36"/>
            </a:endParaRPr>
          </a:p>
          <a:p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 	What techniques can we emphasize for 	</a:t>
            </a:r>
            <a:r>
              <a:rPr lang="en-US" sz="3600" u="sng" smtClean="0">
                <a:solidFill>
                  <a:srgbClr val="FF5706"/>
                </a:solidFill>
                <a:latin typeface="Comic Sans MS - 48"/>
              </a:rPr>
              <a:t>fluent</a:t>
            </a:r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(non-robotic) reading?</a:t>
            </a:r>
          </a:p>
          <a:p>
            <a:endParaRPr lang="en-US" sz="2700" smtClean="0">
              <a:solidFill>
                <a:srgbClr val="8B0000"/>
              </a:solidFill>
              <a:latin typeface="Comic Sans MS - 36"/>
            </a:endParaRPr>
          </a:p>
          <a:p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 					How can I make certain my 						instruction becomes highly </a:t>
            </a:r>
          </a:p>
          <a:p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	</a:t>
            </a:r>
            <a:r>
              <a:rPr lang="en-US" sz="3600" smtClean="0">
                <a:solidFill>
                  <a:srgbClr val="FF5706"/>
                </a:solidFill>
                <a:latin typeface="Comic Sans MS - 48"/>
              </a:rPr>
              <a:t>				</a:t>
            </a:r>
            <a:r>
              <a:rPr lang="en-US" sz="3600" u="sng" smtClean="0">
                <a:solidFill>
                  <a:srgbClr val="FF5706"/>
                </a:solidFill>
                <a:latin typeface="Comic Sans MS - 48"/>
              </a:rPr>
              <a:t>leveraged</a:t>
            </a:r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?</a:t>
            </a:r>
            <a:endParaRPr lang="en-US" sz="2700">
              <a:solidFill>
                <a:srgbClr val="8B0000"/>
              </a:solidFill>
              <a:latin typeface="Comic Sans MS - 36"/>
            </a:endParaRPr>
          </a:p>
        </p:txBody>
      </p:sp>
      <p:sp>
        <p:nvSpPr>
          <p:cNvPr id="3" name="Freeform 2">
            <a:hlinkClick r:id="rId3" action="ppaction://hlinksldjump"/>
          </p:cNvPr>
          <p:cNvSpPr/>
          <p:nvPr/>
        </p:nvSpPr>
        <p:spPr>
          <a:xfrm>
            <a:off x="2204212" y="1146175"/>
            <a:ext cx="4343655" cy="815468"/>
          </a:xfrm>
          <a:custGeom>
            <a:avLst/>
            <a:gdLst/>
            <a:ahLst/>
            <a:cxnLst/>
            <a:rect l="0" t="0" r="0" b="0"/>
            <a:pathLst>
              <a:path w="4343655" h="815468">
                <a:moveTo>
                  <a:pt x="0" y="0"/>
                </a:moveTo>
                <a:lnTo>
                  <a:pt x="4343654" y="0"/>
                </a:lnTo>
                <a:lnTo>
                  <a:pt x="4343654" y="815467"/>
                </a:lnTo>
                <a:lnTo>
                  <a:pt x="0" y="815467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FFF4E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>
            <a:hlinkClick r:id="rId4" action="ppaction://hlinksldjump"/>
          </p:cNvPr>
          <p:cNvSpPr/>
          <p:nvPr/>
        </p:nvSpPr>
        <p:spPr>
          <a:xfrm>
            <a:off x="819912" y="3330575"/>
            <a:ext cx="1913256" cy="812293"/>
          </a:xfrm>
          <a:custGeom>
            <a:avLst/>
            <a:gdLst/>
            <a:ahLst/>
            <a:cxnLst/>
            <a:rect l="0" t="0" r="0" b="0"/>
            <a:pathLst>
              <a:path w="1913256" h="812293">
                <a:moveTo>
                  <a:pt x="0" y="0"/>
                </a:moveTo>
                <a:lnTo>
                  <a:pt x="1913255" y="0"/>
                </a:lnTo>
                <a:lnTo>
                  <a:pt x="1913255" y="812292"/>
                </a:lnTo>
                <a:lnTo>
                  <a:pt x="0" y="812292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FFF4E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>
            <a:hlinkClick r:id="rId5" action="ppaction://hlinksldjump"/>
          </p:cNvPr>
          <p:cNvSpPr/>
          <p:nvPr/>
        </p:nvSpPr>
        <p:spPr>
          <a:xfrm>
            <a:off x="3347212" y="5972175"/>
            <a:ext cx="3119756" cy="888493"/>
          </a:xfrm>
          <a:custGeom>
            <a:avLst/>
            <a:gdLst/>
            <a:ahLst/>
            <a:cxnLst/>
            <a:rect l="0" t="0" r="0" b="0"/>
            <a:pathLst>
              <a:path w="3119756" h="888493">
                <a:moveTo>
                  <a:pt x="0" y="0"/>
                </a:moveTo>
                <a:lnTo>
                  <a:pt x="3119755" y="0"/>
                </a:lnTo>
                <a:lnTo>
                  <a:pt x="3119755" y="888492"/>
                </a:lnTo>
                <a:lnTo>
                  <a:pt x="0" y="888492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FFF4E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592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900" y="2413000"/>
            <a:ext cx="10134600" cy="10618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>
                <a:solidFill>
                  <a:srgbClr val="FF5706"/>
                </a:solidFill>
                <a:latin typeface="Comic Sans MS - 24"/>
              </a:rPr>
              <a:t> </a:t>
            </a:r>
            <a:r>
              <a:rPr lang="en-US" sz="2700" b="1" u="sng" smtClean="0">
                <a:solidFill>
                  <a:srgbClr val="FF5706"/>
                </a:solidFill>
                <a:latin typeface="Comic Sans MS - 36"/>
              </a:rPr>
              <a:t>A</a:t>
            </a:r>
            <a:r>
              <a:rPr lang="en-US" u="sng" smtClean="0">
                <a:solidFill>
                  <a:srgbClr val="8B0000"/>
                </a:solidFill>
                <a:latin typeface="Comic Sans MS - 24"/>
              </a:rPr>
              <a:t>ccountability</a:t>
            </a:r>
            <a:r>
              <a:rPr lang="en-US" smtClean="0">
                <a:solidFill>
                  <a:srgbClr val="8B0000"/>
                </a:solidFill>
                <a:latin typeface="Comic Sans MS - 24"/>
              </a:rPr>
              <a:t>: focus their reading with a question they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                          respond to at the end of reading.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                              </a:t>
            </a:r>
            <a:r>
              <a:rPr lang="en-US" sz="1600" smtClean="0">
                <a:solidFill>
                  <a:srgbClr val="8B0000"/>
                </a:solidFill>
                <a:latin typeface="Comic Sans MS - 22"/>
              </a:rPr>
              <a:t>(Nothing general that anyone could answer)</a:t>
            </a:r>
            <a:r>
              <a:rPr lang="en-US" smtClean="0">
                <a:solidFill>
                  <a:srgbClr val="8B0000"/>
                </a:solidFill>
                <a:latin typeface="Comic Sans MS - 24"/>
              </a:rPr>
              <a:t>.</a:t>
            </a:r>
            <a:endParaRPr lang="en-US">
              <a:solidFill>
                <a:srgbClr val="8B0000"/>
              </a:solidFill>
              <a:latin typeface="Comic Sans MS - 2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8400" y="241300"/>
            <a:ext cx="5308600" cy="133882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2700" smtClean="0">
                <a:solidFill>
                  <a:srgbClr val="FF5706"/>
                </a:solidFill>
                <a:latin typeface="Comic Sans MS - 36"/>
              </a:rPr>
              <a:t>A</a:t>
            </a:r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 </a:t>
            </a:r>
            <a:r>
              <a:rPr lang="en-US" sz="2700" smtClean="0">
                <a:solidFill>
                  <a:srgbClr val="804000"/>
                </a:solidFill>
                <a:latin typeface="Comic Sans MS - 36"/>
              </a:rPr>
              <a:t>F</a:t>
            </a:r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 </a:t>
            </a:r>
            <a:r>
              <a:rPr lang="en-US" sz="2700" smtClean="0">
                <a:solidFill>
                  <a:srgbClr val="E4CA30"/>
                </a:solidFill>
                <a:latin typeface="Comic Sans MS - 36"/>
              </a:rPr>
              <a:t>L</a:t>
            </a:r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 </a:t>
            </a:r>
          </a:p>
          <a:p>
            <a:pPr algn="ctr"/>
            <a:endParaRPr lang="en-US" sz="2700" smtClean="0">
              <a:solidFill>
                <a:srgbClr val="8B0000"/>
              </a:solidFill>
              <a:latin typeface="Comic Sans MS - 36"/>
            </a:endParaRPr>
          </a:p>
          <a:p>
            <a:pPr algn="ctr"/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AC</a:t>
            </a:r>
            <a:r>
              <a:rPr lang="en-US" sz="2700" b="1" u="sng" smtClean="0">
                <a:solidFill>
                  <a:srgbClr val="FF5706"/>
                </a:solidFill>
                <a:latin typeface="Comic Sans MS - 36"/>
              </a:rPr>
              <a:t>COUNTABILITY</a:t>
            </a:r>
            <a:endParaRPr lang="en-US" sz="2700" b="1" u="sng">
              <a:solidFill>
                <a:srgbClr val="FF5706"/>
              </a:solidFill>
              <a:latin typeface="Comic Sans MS - 36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001000" y="6182487"/>
            <a:ext cx="2336800" cy="1262381"/>
            <a:chOff x="8001000" y="6182487"/>
            <a:chExt cx="2336800" cy="1262381"/>
          </a:xfrm>
        </p:grpSpPr>
        <p:sp>
          <p:nvSpPr>
            <p:cNvPr id="4" name="TextBox 3">
              <a:hlinkClick r:id="rId3" action="ppaction://hlinksldjump"/>
            </p:cNvPr>
            <p:cNvSpPr txBox="1"/>
            <p:nvPr/>
          </p:nvSpPr>
          <p:spPr>
            <a:xfrm>
              <a:off x="8001000" y="6197600"/>
              <a:ext cx="2336800" cy="92333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US" sz="2700" smtClean="0">
                  <a:solidFill>
                    <a:srgbClr val="8B0000"/>
                  </a:solidFill>
                  <a:latin typeface="Comic Sans MS - 36"/>
                </a:rPr>
                <a:t>Back to</a:t>
              </a:r>
            </a:p>
            <a:p>
              <a:pPr algn="ctr"/>
              <a:r>
                <a:rPr lang="en-US" sz="2700" smtClean="0">
                  <a:solidFill>
                    <a:srgbClr val="8B0000"/>
                  </a:solidFill>
                  <a:latin typeface="Comic Sans MS - 36"/>
                </a:rPr>
                <a:t>AFL</a:t>
              </a:r>
              <a:endParaRPr lang="en-US" sz="2700">
                <a:solidFill>
                  <a:srgbClr val="8B0000"/>
                </a:solidFill>
                <a:latin typeface="Comic Sans MS - 36"/>
              </a:endParaRPr>
            </a:p>
          </p:txBody>
        </p:sp>
        <p:sp>
          <p:nvSpPr>
            <p:cNvPr id="5" name="Freeform 4">
              <a:hlinkClick r:id="rId3" action="ppaction://hlinksldjump"/>
            </p:cNvPr>
            <p:cNvSpPr/>
            <p:nvPr/>
          </p:nvSpPr>
          <p:spPr>
            <a:xfrm>
              <a:off x="8296148" y="6182487"/>
              <a:ext cx="1701420" cy="1262381"/>
            </a:xfrm>
            <a:custGeom>
              <a:avLst/>
              <a:gdLst/>
              <a:ahLst/>
              <a:cxnLst/>
              <a:rect l="0" t="0" r="0" b="0"/>
              <a:pathLst>
                <a:path w="1701420" h="1262381">
                  <a:moveTo>
                    <a:pt x="0" y="0"/>
                  </a:moveTo>
                  <a:lnTo>
                    <a:pt x="1701419" y="0"/>
                  </a:lnTo>
                  <a:lnTo>
                    <a:pt x="1701419" y="1262380"/>
                  </a:lnTo>
                  <a:lnTo>
                    <a:pt x="0" y="126238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FFF4E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3054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133600"/>
            <a:ext cx="9779000" cy="130805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b="1" u="sng" smtClean="0">
                <a:solidFill>
                  <a:srgbClr val="804000"/>
                </a:solidFill>
                <a:latin typeface="Comic Sans MS - 36"/>
              </a:rPr>
              <a:t>F</a:t>
            </a:r>
            <a:r>
              <a:rPr lang="en-US" u="sng" smtClean="0">
                <a:solidFill>
                  <a:srgbClr val="8B0000"/>
                </a:solidFill>
                <a:latin typeface="Comic Sans MS - 24"/>
              </a:rPr>
              <a:t>luency</a:t>
            </a:r>
            <a:r>
              <a:rPr lang="en-US" smtClean="0">
                <a:solidFill>
                  <a:srgbClr val="8B0000"/>
                </a:solidFill>
                <a:latin typeface="Comic Sans MS - 24"/>
              </a:rPr>
              <a:t>: re-read parts of troubling sentences,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		 model expression, shorten the reading </a:t>
            </a:r>
          </a:p>
          <a:p>
            <a:r>
              <a:rPr lang="en-US" smtClean="0">
                <a:solidFill>
                  <a:srgbClr val="8B0000"/>
                </a:solidFill>
                <a:latin typeface="Comic Sans MS - 24"/>
              </a:rPr>
              <a:t>		 duration,  &amp; use drama </a:t>
            </a:r>
            <a:r>
              <a:rPr lang="en-US" sz="1600" smtClean="0">
                <a:solidFill>
                  <a:srgbClr val="8B0000"/>
                </a:solidFill>
                <a:latin typeface="Comic Sans MS - 22"/>
              </a:rPr>
              <a:t>(for voice &amp; 	</a:t>
            </a:r>
          </a:p>
          <a:p>
            <a:r>
              <a:rPr lang="en-US" sz="1600" smtClean="0">
                <a:solidFill>
                  <a:srgbClr val="8B0000"/>
                </a:solidFill>
                <a:latin typeface="Comic Sans MS - 22"/>
              </a:rPr>
              <a:t>		    inflection)</a:t>
            </a:r>
            <a:endParaRPr lang="en-US" sz="1600">
              <a:solidFill>
                <a:srgbClr val="8B0000"/>
              </a:solidFill>
              <a:latin typeface="Comic Sans MS - 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98700" y="63500"/>
            <a:ext cx="5232400" cy="133882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2700" smtClean="0">
                <a:solidFill>
                  <a:srgbClr val="FF5706"/>
                </a:solidFill>
                <a:latin typeface="Comic Sans MS - 36"/>
              </a:rPr>
              <a:t>A</a:t>
            </a:r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 </a:t>
            </a:r>
            <a:r>
              <a:rPr lang="en-US" sz="2700" smtClean="0">
                <a:solidFill>
                  <a:srgbClr val="804000"/>
                </a:solidFill>
                <a:latin typeface="Comic Sans MS - 36"/>
              </a:rPr>
              <a:t>F</a:t>
            </a:r>
            <a:r>
              <a:rPr lang="en-US" sz="2700" smtClean="0">
                <a:solidFill>
                  <a:srgbClr val="8B0000"/>
                </a:solidFill>
                <a:latin typeface="Comic Sans MS - 36"/>
              </a:rPr>
              <a:t> </a:t>
            </a:r>
            <a:r>
              <a:rPr lang="en-US" sz="2700" smtClean="0">
                <a:solidFill>
                  <a:srgbClr val="E4CA30"/>
                </a:solidFill>
                <a:latin typeface="Comic Sans MS - 36"/>
              </a:rPr>
              <a:t>L</a:t>
            </a:r>
            <a:r>
              <a:rPr lang="en-US" sz="2700" smtClean="0">
                <a:solidFill>
                  <a:srgbClr val="0000FF"/>
                </a:solidFill>
                <a:latin typeface="Comic Sans MS - 36"/>
              </a:rPr>
              <a:t> </a:t>
            </a:r>
          </a:p>
          <a:p>
            <a:pPr algn="ctr"/>
            <a:endParaRPr lang="en-US" sz="2700" smtClean="0">
              <a:solidFill>
                <a:srgbClr val="0000FF"/>
              </a:solidFill>
              <a:latin typeface="Comic Sans MS - 36"/>
            </a:endParaRPr>
          </a:p>
          <a:p>
            <a:pPr algn="ctr"/>
            <a:r>
              <a:rPr lang="en-US" sz="2700" smtClean="0">
                <a:solidFill>
                  <a:srgbClr val="0000FF"/>
                </a:solidFill>
                <a:latin typeface="Comic Sans MS - 36"/>
              </a:rPr>
              <a:t>FL</a:t>
            </a:r>
            <a:r>
              <a:rPr lang="en-US" sz="2700" b="1" u="sng" smtClean="0">
                <a:solidFill>
                  <a:srgbClr val="804000"/>
                </a:solidFill>
                <a:latin typeface="Comic Sans MS - 36"/>
              </a:rPr>
              <a:t>UENCY</a:t>
            </a:r>
            <a:endParaRPr lang="en-US" sz="2700" b="1" u="sng">
              <a:solidFill>
                <a:srgbClr val="804000"/>
              </a:solidFill>
              <a:latin typeface="Comic Sans MS - 36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051800" y="6042787"/>
            <a:ext cx="2336800" cy="1262381"/>
            <a:chOff x="8051800" y="6042787"/>
            <a:chExt cx="2336800" cy="1262381"/>
          </a:xfrm>
        </p:grpSpPr>
        <p:sp>
          <p:nvSpPr>
            <p:cNvPr id="4" name="TextBox 3">
              <a:hlinkClick r:id="rId3" action="ppaction://hlinksldjump"/>
            </p:cNvPr>
            <p:cNvSpPr txBox="1"/>
            <p:nvPr/>
          </p:nvSpPr>
          <p:spPr>
            <a:xfrm>
              <a:off x="8051800" y="6057900"/>
              <a:ext cx="2336800" cy="92333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US" sz="2700" smtClean="0">
                  <a:solidFill>
                    <a:srgbClr val="8B0000"/>
                  </a:solidFill>
                  <a:latin typeface="Comic Sans MS - 36"/>
                </a:rPr>
                <a:t>Back to</a:t>
              </a:r>
            </a:p>
            <a:p>
              <a:pPr algn="ctr"/>
              <a:r>
                <a:rPr lang="en-US" sz="2700" smtClean="0">
                  <a:solidFill>
                    <a:srgbClr val="8B0000"/>
                  </a:solidFill>
                  <a:latin typeface="Comic Sans MS - 36"/>
                </a:rPr>
                <a:t>AFL</a:t>
              </a:r>
              <a:endParaRPr lang="en-US" sz="2700">
                <a:solidFill>
                  <a:srgbClr val="8B0000"/>
                </a:solidFill>
                <a:latin typeface="Comic Sans MS - 36"/>
              </a:endParaRPr>
            </a:p>
          </p:txBody>
        </p:sp>
        <p:sp>
          <p:nvSpPr>
            <p:cNvPr id="5" name="Freeform 4">
              <a:hlinkClick r:id="rId3" action="ppaction://hlinksldjump"/>
            </p:cNvPr>
            <p:cNvSpPr/>
            <p:nvPr/>
          </p:nvSpPr>
          <p:spPr>
            <a:xfrm>
              <a:off x="8346948" y="6042787"/>
              <a:ext cx="1701420" cy="1262381"/>
            </a:xfrm>
            <a:custGeom>
              <a:avLst/>
              <a:gdLst/>
              <a:ahLst/>
              <a:cxnLst/>
              <a:rect l="0" t="0" r="0" b="0"/>
              <a:pathLst>
                <a:path w="1701420" h="1262381">
                  <a:moveTo>
                    <a:pt x="0" y="0"/>
                  </a:moveTo>
                  <a:lnTo>
                    <a:pt x="1701419" y="0"/>
                  </a:lnTo>
                  <a:lnTo>
                    <a:pt x="1701419" y="1262380"/>
                  </a:lnTo>
                  <a:lnTo>
                    <a:pt x="0" y="126238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FFF4E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hlinkClick r:id="rId4"/>
          </p:cNvPr>
          <p:cNvSpPr txBox="1"/>
          <p:nvPr/>
        </p:nvSpPr>
        <p:spPr>
          <a:xfrm>
            <a:off x="4152900" y="5651500"/>
            <a:ext cx="294640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b="1" u="sng" smtClean="0">
                <a:solidFill>
                  <a:srgbClr val="804000"/>
                </a:solidFill>
                <a:latin typeface="Comic Sans MS - 36"/>
              </a:rPr>
              <a:t>Clip #23 &amp; 24</a:t>
            </a:r>
            <a:endParaRPr lang="en-US" sz="2700" b="1" u="sng">
              <a:solidFill>
                <a:srgbClr val="804000"/>
              </a:solidFill>
              <a:latin typeface="Comic Sans MS - 36"/>
            </a:endParaRPr>
          </a:p>
        </p:txBody>
      </p:sp>
    </p:spTree>
    <p:extLst>
      <p:ext uri="{BB962C8B-B14F-4D97-AF65-F5344CB8AC3E}">
        <p14:creationId xmlns:p14="http://schemas.microsoft.com/office/powerpoint/2010/main" val="743297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686</Words>
  <Application>Microsoft Office PowerPoint</Application>
  <PresentationFormat>Custom</PresentationFormat>
  <Paragraphs>130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4" baseType="lpstr">
      <vt:lpstr>Arial</vt:lpstr>
      <vt:lpstr>Comic Sans MS - 18</vt:lpstr>
      <vt:lpstr>Arial - 48</vt:lpstr>
      <vt:lpstr>Comic Sans MS - 36</vt:lpstr>
      <vt:lpstr>Comic Sans MS - 16</vt:lpstr>
      <vt:lpstr>Arial - 72</vt:lpstr>
      <vt:lpstr>Comic Sans MS - 24</vt:lpstr>
      <vt:lpstr>Arial - 36</vt:lpstr>
      <vt:lpstr>Comic Sans MS - 48</vt:lpstr>
      <vt:lpstr>Comic Sans MS - 20</vt:lpstr>
      <vt:lpstr>Symbol - 24</vt:lpstr>
      <vt:lpstr>Comic Sans MS - 28</vt:lpstr>
      <vt:lpstr>Calibri</vt:lpstr>
      <vt:lpstr>Comic Sans MS - 14</vt:lpstr>
      <vt:lpstr>Comic Sans MS - 22</vt:lpstr>
      <vt:lpstr>Arial - 18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Stolzer</dc:creator>
  <cp:lastModifiedBy>Lauren Stolzer</cp:lastModifiedBy>
  <cp:revision>1</cp:revision>
  <dcterms:created xsi:type="dcterms:W3CDTF">2011-11-16T13:31:45Z</dcterms:created>
  <dcterms:modified xsi:type="dcterms:W3CDTF">2011-11-16T13:31:57Z</dcterms:modified>
</cp:coreProperties>
</file>